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8" r:id="rId5"/>
    <p:sldId id="258" r:id="rId6"/>
    <p:sldId id="259" r:id="rId7"/>
    <p:sldId id="260" r:id="rId8"/>
    <p:sldId id="261" r:id="rId9"/>
    <p:sldId id="262" r:id="rId10"/>
    <p:sldId id="265" r:id="rId11"/>
    <p:sldId id="266" r:id="rId12"/>
    <p:sldId id="269"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4660"/>
  </p:normalViewPr>
  <p:slideViewPr>
    <p:cSldViewPr>
      <p:cViewPr varScale="1">
        <p:scale>
          <a:sx n="80" d="100"/>
          <a:sy n="80" d="100"/>
        </p:scale>
        <p:origin x="121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541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656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783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8232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893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8418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6852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9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5934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705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766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88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569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907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003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070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1/26/2019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00137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books/NBK2014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arents.com/getting-pregnant/pre-pregnancy-health/exerci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5B8DF-EB92-41D4-8822-80B5755B1DBD}"/>
              </a:ext>
            </a:extLst>
          </p:cNvPr>
          <p:cNvSpPr>
            <a:spLocks noGrp="1"/>
          </p:cNvSpPr>
          <p:nvPr>
            <p:ph type="ctrTitle"/>
          </p:nvPr>
        </p:nvSpPr>
        <p:spPr/>
        <p:txBody>
          <a:bodyPr/>
          <a:lstStyle/>
          <a:p>
            <a:pPr algn="ctr"/>
            <a:r>
              <a:rPr lang="en-US" sz="3600" dirty="0"/>
              <a:t>Biological Interpretation of Physical Education </a:t>
            </a:r>
            <a:endParaRPr lang="en-PK" sz="3600" dirty="0"/>
          </a:p>
        </p:txBody>
      </p:sp>
      <p:sp>
        <p:nvSpPr>
          <p:cNvPr id="3" name="Subtitle 2">
            <a:extLst>
              <a:ext uri="{FF2B5EF4-FFF2-40B4-BE49-F238E27FC236}">
                <a16:creationId xmlns:a16="http://schemas.microsoft.com/office/drawing/2014/main" id="{F7AC7B9B-B1A2-4F6B-865C-233D399CF57B}"/>
              </a:ext>
            </a:extLst>
          </p:cNvPr>
          <p:cNvSpPr>
            <a:spLocks noGrp="1"/>
          </p:cNvSpPr>
          <p:nvPr>
            <p:ph type="subTitle" idx="1"/>
          </p:nvPr>
        </p:nvSpPr>
        <p:spPr>
          <a:xfrm>
            <a:off x="1130595" y="4050834"/>
            <a:ext cx="5826719" cy="1816566"/>
          </a:xfrm>
        </p:spPr>
        <p:txBody>
          <a:bodyPr>
            <a:normAutofit fontScale="62500" lnSpcReduction="20000"/>
          </a:bodyPr>
          <a:lstStyle/>
          <a:p>
            <a:pPr marR="45720" lvl="0">
              <a:spcBef>
                <a:spcPts val="700"/>
              </a:spcBef>
              <a:buClr>
                <a:prstClr val="black">
                  <a:lumMod val="50000"/>
                  <a:lumOff val="50000"/>
                </a:prstClr>
              </a:buClr>
              <a:buSzPct val="60000"/>
            </a:pPr>
            <a:r>
              <a:rPr lang="en-US" dirty="0">
                <a:solidFill>
                  <a:schemeClr val="bg1">
                    <a:lumMod val="65000"/>
                  </a:schemeClr>
                </a:solidFill>
                <a:latin typeface="Times New Roman" pitchFamily="18" charset="0"/>
                <a:cs typeface="Times New Roman" pitchFamily="18" charset="0"/>
              </a:rPr>
              <a:t> </a:t>
            </a:r>
            <a:r>
              <a:rPr lang="en-US" dirty="0" err="1">
                <a:solidFill>
                  <a:schemeClr val="bg1">
                    <a:lumMod val="65000"/>
                  </a:schemeClr>
                </a:solidFill>
                <a:latin typeface="Times New Roman" pitchFamily="18" charset="0"/>
                <a:cs typeface="Times New Roman" pitchFamily="18" charset="0"/>
              </a:rPr>
              <a:t>Ms</a:t>
            </a:r>
            <a:r>
              <a:rPr lang="en-US" dirty="0">
                <a:solidFill>
                  <a:schemeClr val="bg1">
                    <a:lumMod val="65000"/>
                  </a:schemeClr>
                </a:solidFill>
                <a:latin typeface="Times New Roman" pitchFamily="18" charset="0"/>
                <a:cs typeface="Times New Roman" pitchFamily="18" charset="0"/>
              </a:rPr>
              <a:t> Maryam Zahra</a:t>
            </a:r>
            <a:br>
              <a:rPr lang="en-US" dirty="0">
                <a:solidFill>
                  <a:schemeClr val="bg1">
                    <a:lumMod val="65000"/>
                  </a:schemeClr>
                </a:solidFill>
                <a:latin typeface="Times New Roman" pitchFamily="18" charset="0"/>
                <a:cs typeface="Times New Roman" pitchFamily="18" charset="0"/>
              </a:rPr>
            </a:br>
            <a:endParaRPr lang="en-US" dirty="0">
              <a:solidFill>
                <a:schemeClr val="bg1">
                  <a:lumMod val="65000"/>
                </a:schemeClr>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endParaRPr lang="en-US" dirty="0">
              <a:solidFill>
                <a:schemeClr val="bg1">
                  <a:lumMod val="65000"/>
                </a:schemeClr>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chemeClr val="bg1">
                    <a:lumMod val="65000"/>
                  </a:schemeClr>
                </a:solidFill>
                <a:latin typeface="Times New Roman" pitchFamily="18" charset="0"/>
                <a:cs typeface="Times New Roman" pitchFamily="18" charset="0"/>
              </a:rPr>
              <a:t>Department of Health &amp; Physical Education</a:t>
            </a:r>
          </a:p>
          <a:p>
            <a:pPr marR="45720" lvl="0">
              <a:spcBef>
                <a:spcPts val="700"/>
              </a:spcBef>
              <a:buClr>
                <a:prstClr val="black">
                  <a:lumMod val="50000"/>
                  <a:lumOff val="50000"/>
                </a:prstClr>
              </a:buClr>
              <a:buSzPct val="60000"/>
            </a:pPr>
            <a:endParaRPr lang="en-US" dirty="0">
              <a:solidFill>
                <a:schemeClr val="bg1">
                  <a:lumMod val="65000"/>
                </a:schemeClr>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chemeClr val="bg1">
                    <a:lumMod val="65000"/>
                  </a:schemeClr>
                </a:solidFill>
                <a:latin typeface="Times New Roman" pitchFamily="18" charset="0"/>
                <a:cs typeface="Times New Roman" pitchFamily="18" charset="0"/>
              </a:rPr>
              <a:t>LCWU Lahore.</a:t>
            </a:r>
          </a:p>
          <a:p>
            <a:pPr marR="45720" lvl="0">
              <a:spcBef>
                <a:spcPts val="700"/>
              </a:spcBef>
              <a:buClr>
                <a:prstClr val="black">
                  <a:lumMod val="50000"/>
                  <a:lumOff val="50000"/>
                </a:prstClr>
              </a:buClr>
              <a:buSzPct val="60000"/>
            </a:pPr>
            <a:endParaRPr lang="en-US" dirty="0">
              <a:solidFill>
                <a:schemeClr val="bg1">
                  <a:lumMod val="65000"/>
                </a:schemeClr>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chemeClr val="bg1">
                    <a:lumMod val="65000"/>
                  </a:schemeClr>
                </a:solidFill>
                <a:latin typeface="Times New Roman" pitchFamily="18" charset="0"/>
                <a:cs typeface="Times New Roman" pitchFamily="18" charset="0"/>
              </a:rPr>
              <a:t>Email:maryamsyed565@gmail.com</a:t>
            </a:r>
            <a:endParaRPr lang="en-US" dirty="0">
              <a:solidFill>
                <a:schemeClr val="bg1">
                  <a:lumMod val="65000"/>
                </a:schemeClr>
              </a:solidFill>
            </a:endParaRPr>
          </a:p>
          <a:p>
            <a:endParaRPr lang="en-PK" dirty="0"/>
          </a:p>
        </p:txBody>
      </p:sp>
    </p:spTree>
    <p:extLst>
      <p:ext uri="{BB962C8B-B14F-4D97-AF65-F5344CB8AC3E}">
        <p14:creationId xmlns:p14="http://schemas.microsoft.com/office/powerpoint/2010/main" val="969468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88A1A0-83D6-44F7-8BF3-A13E053518D5}"/>
              </a:ext>
            </a:extLst>
          </p:cNvPr>
          <p:cNvSpPr>
            <a:spLocks noGrp="1"/>
          </p:cNvSpPr>
          <p:nvPr>
            <p:ph idx="1"/>
          </p:nvPr>
        </p:nvSpPr>
        <p:spPr>
          <a:xfrm>
            <a:off x="609599" y="381000"/>
            <a:ext cx="6347714" cy="5660363"/>
          </a:xfrm>
        </p:spPr>
        <p:txBody>
          <a:bodyPr>
            <a:normAutofit/>
          </a:bodyPr>
          <a:lstStyle/>
          <a:p>
            <a:pPr marL="0" indent="0">
              <a:buNone/>
            </a:pPr>
            <a:r>
              <a:rPr lang="en-US" b="1" dirty="0"/>
              <a:t>10. Muscles</a:t>
            </a:r>
          </a:p>
          <a:p>
            <a:pPr marL="0" indent="0">
              <a:buNone/>
            </a:pPr>
            <a:r>
              <a:rPr lang="en-US" dirty="0"/>
              <a:t>Exercise builds and strengthens muscles, which can protect the bones from injury, and support and protect joints affected by arthritis. Strong muscles also give stability and improve balance and coordination. Exercise also improves blood supply to the muscles and increases their capacity to use oxygen. Resistance training prevents the age-related loss of muscle mass known as sarcopenia.</a:t>
            </a:r>
          </a:p>
          <a:p>
            <a:pPr marL="0" indent="0">
              <a:buNone/>
            </a:pPr>
            <a:r>
              <a:rPr lang="en-US" b="1" dirty="0"/>
              <a:t>11. Joints</a:t>
            </a:r>
          </a:p>
          <a:p>
            <a:pPr marL="0" indent="0">
              <a:buNone/>
            </a:pPr>
            <a:r>
              <a:rPr lang="en-US" dirty="0"/>
              <a:t>Exercise lubricates the joints, and reduces joint pain and stiffness. It also helps people with arthritis by increasing flexibility and muscle strength.</a:t>
            </a:r>
          </a:p>
          <a:p>
            <a:pPr marL="0" indent="0">
              <a:buNone/>
            </a:pPr>
            <a:r>
              <a:rPr lang="en-US" b="1" dirty="0"/>
              <a:t>12. Balance</a:t>
            </a:r>
          </a:p>
          <a:p>
            <a:pPr marL="0" indent="0">
              <a:buNone/>
            </a:pPr>
            <a:r>
              <a:rPr lang="en-US" dirty="0"/>
              <a:t>Regular exercise and physical activity strengthen the muscles and improve balance and coordination, leading to fewer falls in the elderly.</a:t>
            </a:r>
          </a:p>
          <a:p>
            <a:endParaRPr lang="en-PK" dirty="0"/>
          </a:p>
        </p:txBody>
      </p:sp>
    </p:spTree>
    <p:extLst>
      <p:ext uri="{BB962C8B-B14F-4D97-AF65-F5344CB8AC3E}">
        <p14:creationId xmlns:p14="http://schemas.microsoft.com/office/powerpoint/2010/main" val="2743018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91CC3A-5FC5-4470-8330-ABF726172CB8}"/>
              </a:ext>
            </a:extLst>
          </p:cNvPr>
          <p:cNvSpPr>
            <a:spLocks noGrp="1"/>
          </p:cNvSpPr>
          <p:nvPr>
            <p:ph idx="1"/>
          </p:nvPr>
        </p:nvSpPr>
        <p:spPr>
          <a:xfrm>
            <a:off x="609599" y="457200"/>
            <a:ext cx="6347714" cy="5584163"/>
          </a:xfrm>
        </p:spPr>
        <p:txBody>
          <a:bodyPr/>
          <a:lstStyle/>
          <a:p>
            <a:pPr marL="0" indent="0" algn="just">
              <a:buNone/>
            </a:pPr>
            <a:r>
              <a:rPr lang="en-US" dirty="0"/>
              <a:t>Sport and physical activity can make a substantial contribution to the well-being of people in developing countries. Exercise, physical activity and sport have long been used in the treatment and rehabilitation of communicable and non-communicable diseases. Physical activity for individuals is a strong means for the prevention of diseases and for nations is a cost-effective method to improve public health across populations.</a:t>
            </a:r>
          </a:p>
          <a:p>
            <a:pPr marL="0" indent="0" algn="ctr">
              <a:buNone/>
            </a:pPr>
            <a:r>
              <a:rPr lang="en-US" b="1" i="1" u="sng" dirty="0">
                <a:solidFill>
                  <a:srgbClr val="C00000"/>
                </a:solidFill>
              </a:rPr>
              <a:t>According WH0 (world health organization)</a:t>
            </a:r>
            <a:endParaRPr lang="en-PK" b="1" i="1" u="sng" dirty="0">
              <a:solidFill>
                <a:srgbClr val="C00000"/>
              </a:solidFill>
            </a:endParaRPr>
          </a:p>
        </p:txBody>
      </p:sp>
    </p:spTree>
    <p:extLst>
      <p:ext uri="{BB962C8B-B14F-4D97-AF65-F5344CB8AC3E}">
        <p14:creationId xmlns:p14="http://schemas.microsoft.com/office/powerpoint/2010/main" val="38209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8E1DA62-BBF6-45E0-98B6-3870129093E3}"/>
              </a:ext>
            </a:extLst>
          </p:cNvPr>
          <p:cNvPicPr>
            <a:picLocks noGrp="1" noChangeAspect="1"/>
          </p:cNvPicPr>
          <p:nvPr>
            <p:ph idx="1"/>
          </p:nvPr>
        </p:nvPicPr>
        <p:blipFill>
          <a:blip r:embed="rId2"/>
          <a:stretch>
            <a:fillRect/>
          </a:stretch>
        </p:blipFill>
        <p:spPr>
          <a:xfrm>
            <a:off x="610563" y="2588139"/>
            <a:ext cx="6346486" cy="1322947"/>
          </a:xfrm>
          <a:prstGeom prst="rect">
            <a:avLst/>
          </a:prstGeom>
        </p:spPr>
      </p:pic>
      <p:pic>
        <p:nvPicPr>
          <p:cNvPr id="6" name="Picture 5">
            <a:extLst>
              <a:ext uri="{FF2B5EF4-FFF2-40B4-BE49-F238E27FC236}">
                <a16:creationId xmlns:a16="http://schemas.microsoft.com/office/drawing/2014/main" id="{B84851A7-ADC5-43FF-84C7-4DC7D8D46935}"/>
              </a:ext>
            </a:extLst>
          </p:cNvPr>
          <p:cNvPicPr>
            <a:picLocks noChangeAspect="1"/>
          </p:cNvPicPr>
          <p:nvPr/>
        </p:nvPicPr>
        <p:blipFill>
          <a:blip r:embed="rId3"/>
          <a:stretch>
            <a:fillRect/>
          </a:stretch>
        </p:blipFill>
        <p:spPr>
          <a:xfrm>
            <a:off x="860720" y="0"/>
            <a:ext cx="7422559" cy="6858000"/>
          </a:xfrm>
          <a:prstGeom prst="rect">
            <a:avLst/>
          </a:prstGeom>
        </p:spPr>
      </p:pic>
    </p:spTree>
    <p:extLst>
      <p:ext uri="{BB962C8B-B14F-4D97-AF65-F5344CB8AC3E}">
        <p14:creationId xmlns:p14="http://schemas.microsoft.com/office/powerpoint/2010/main" val="272239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4844EB-9A26-4879-8451-D7CD42B43A9C}"/>
              </a:ext>
            </a:extLst>
          </p:cNvPr>
          <p:cNvSpPr>
            <a:spLocks noGrp="1"/>
          </p:cNvSpPr>
          <p:nvPr>
            <p:ph idx="1"/>
          </p:nvPr>
        </p:nvSpPr>
        <p:spPr>
          <a:xfrm>
            <a:off x="609599" y="0"/>
            <a:ext cx="6347714" cy="6041363"/>
          </a:xfrm>
        </p:spPr>
        <p:txBody>
          <a:bodyPr>
            <a:normAutofit/>
          </a:bodyPr>
          <a:lstStyle/>
          <a:p>
            <a:pPr marL="0" indent="0">
              <a:buNone/>
            </a:pPr>
            <a:endParaRPr lang="en-US" sz="6000" dirty="0"/>
          </a:p>
          <a:p>
            <a:pPr marL="0" indent="0">
              <a:buNone/>
            </a:pPr>
            <a:endParaRPr lang="en-US" sz="6000" dirty="0"/>
          </a:p>
          <a:p>
            <a:pPr marL="0" indent="0" algn="ctr">
              <a:buNone/>
            </a:pPr>
            <a:r>
              <a:rPr lang="en-US" sz="6000" b="1" i="1" u="sng" dirty="0">
                <a:solidFill>
                  <a:srgbClr val="C00000"/>
                </a:solidFill>
              </a:rPr>
              <a:t>Thank You</a:t>
            </a:r>
            <a:endParaRPr lang="en-PK" sz="6000" b="1" i="1" u="sng" dirty="0">
              <a:solidFill>
                <a:srgbClr val="C00000"/>
              </a:solidFill>
            </a:endParaRPr>
          </a:p>
        </p:txBody>
      </p:sp>
    </p:spTree>
    <p:extLst>
      <p:ext uri="{BB962C8B-B14F-4D97-AF65-F5344CB8AC3E}">
        <p14:creationId xmlns:p14="http://schemas.microsoft.com/office/powerpoint/2010/main" val="140811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930F-9228-4702-B64A-0CFE3EF01C50}"/>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ABA75CEC-352C-4C99-B786-79FD066D1CC9}"/>
              </a:ext>
            </a:extLst>
          </p:cNvPr>
          <p:cNvSpPr>
            <a:spLocks noGrp="1"/>
          </p:cNvSpPr>
          <p:nvPr>
            <p:ph idx="1"/>
          </p:nvPr>
        </p:nvSpPr>
        <p:spPr/>
        <p:txBody>
          <a:bodyPr/>
          <a:lstStyle/>
          <a:p>
            <a:pPr marL="0" indent="0" algn="just">
              <a:buNone/>
            </a:pPr>
            <a:r>
              <a:rPr lang="en-US" dirty="0"/>
              <a:t>Physical Education (PE) develops the skills, knowledge, values and attitudes needed for establishing and enjoying an active and healthy lifestyle, as well as building student</a:t>
            </a:r>
          </a:p>
          <a:p>
            <a:pPr marL="0" indent="0" algn="just">
              <a:buNone/>
            </a:pPr>
            <a:r>
              <a:rPr lang="en-US" dirty="0"/>
              <a:t>confidence and competence in facing challenges as individuals and in groups or teams, through a wide range of learning activities. </a:t>
            </a:r>
            <a:endParaRPr lang="en-PK" dirty="0"/>
          </a:p>
        </p:txBody>
      </p:sp>
    </p:spTree>
    <p:extLst>
      <p:ext uri="{BB962C8B-B14F-4D97-AF65-F5344CB8AC3E}">
        <p14:creationId xmlns:p14="http://schemas.microsoft.com/office/powerpoint/2010/main" val="338034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A275F3-9537-4544-B5B2-BF3018976BFA}"/>
              </a:ext>
            </a:extLst>
          </p:cNvPr>
          <p:cNvSpPr>
            <a:spLocks noGrp="1"/>
          </p:cNvSpPr>
          <p:nvPr>
            <p:ph idx="1"/>
          </p:nvPr>
        </p:nvSpPr>
        <p:spPr>
          <a:xfrm>
            <a:off x="1066800" y="304800"/>
            <a:ext cx="6347714" cy="5709573"/>
          </a:xfrm>
        </p:spPr>
        <p:txBody>
          <a:bodyPr>
            <a:normAutofit lnSpcReduction="10000"/>
          </a:bodyPr>
          <a:lstStyle/>
          <a:p>
            <a:pPr algn="just"/>
            <a:r>
              <a:rPr lang="en-US" sz="2800" dirty="0"/>
              <a:t>Regular physical activity promotes growth and development and has multiple benefits for physical, mental, and psychosocial health that undoubtedly contribute to learning.</a:t>
            </a:r>
          </a:p>
          <a:p>
            <a:pPr algn="just"/>
            <a:r>
              <a:rPr lang="en-US" sz="2800" dirty="0"/>
              <a:t>Specifically, physical activity reduces the risk for heart disease, diabetes mellitus, osteoporosis, high blood pressure, obesity, and metabolic syndrome; improves various other aspects of health and fitness, including aerobic capacity, muscle and bone strength.</a:t>
            </a:r>
            <a:endParaRPr lang="en-PK" sz="2800" dirty="0"/>
          </a:p>
        </p:txBody>
      </p:sp>
    </p:spTree>
    <p:extLst>
      <p:ext uri="{BB962C8B-B14F-4D97-AF65-F5344CB8AC3E}">
        <p14:creationId xmlns:p14="http://schemas.microsoft.com/office/powerpoint/2010/main" val="230735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54B3C4-6DEF-45BD-9E9D-9F0F04254C02}"/>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Lst>
          </a:blip>
          <a:stretch>
            <a:fillRect/>
          </a:stretch>
        </p:blipFill>
        <p:spPr>
          <a:xfrm>
            <a:off x="914400" y="280847"/>
            <a:ext cx="6755692" cy="62963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7775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D399-2F59-468B-8C81-840BB7F3110C}"/>
              </a:ext>
            </a:extLst>
          </p:cNvPr>
          <p:cNvSpPr>
            <a:spLocks noGrp="1"/>
          </p:cNvSpPr>
          <p:nvPr>
            <p:ph type="title"/>
          </p:nvPr>
        </p:nvSpPr>
        <p:spPr/>
        <p:txBody>
          <a:bodyPr/>
          <a:lstStyle/>
          <a:p>
            <a:pPr algn="ctr"/>
            <a:r>
              <a:rPr lang="en-US" dirty="0"/>
              <a:t>Research finding</a:t>
            </a:r>
            <a:endParaRPr lang="en-PK" dirty="0"/>
          </a:p>
        </p:txBody>
      </p:sp>
      <p:sp>
        <p:nvSpPr>
          <p:cNvPr id="3" name="Content Placeholder 2">
            <a:extLst>
              <a:ext uri="{FF2B5EF4-FFF2-40B4-BE49-F238E27FC236}">
                <a16:creationId xmlns:a16="http://schemas.microsoft.com/office/drawing/2014/main" id="{37B42321-E596-4D66-AEBB-25CE2C08B2CA}"/>
              </a:ext>
            </a:extLst>
          </p:cNvPr>
          <p:cNvSpPr>
            <a:spLocks noGrp="1"/>
          </p:cNvSpPr>
          <p:nvPr>
            <p:ph idx="1"/>
          </p:nvPr>
        </p:nvSpPr>
        <p:spPr/>
        <p:txBody>
          <a:bodyPr/>
          <a:lstStyle/>
          <a:p>
            <a:pPr marL="0" indent="0" algn="just">
              <a:buNone/>
            </a:pPr>
            <a:r>
              <a:rPr lang="en-US" dirty="0"/>
              <a:t>To engage successfully in a game of handball, baseball, cricket, or basketball at any age, it is important to reach a minimum level of competence in running, throwing, catching, and striking. The assumption of the existence of a relationship between motor competence and physical activity is at the “heart of our physical education programs” (</a:t>
            </a:r>
            <a:r>
              <a:rPr lang="en-US" dirty="0">
                <a:hlinkClick r:id="rId2"/>
              </a:rPr>
              <a:t>Clark, 2005</a:t>
            </a:r>
            <a:r>
              <a:rPr lang="en-US" dirty="0"/>
              <a:t>, p. 44)</a:t>
            </a:r>
            <a:endParaRPr lang="en-PK" dirty="0"/>
          </a:p>
        </p:txBody>
      </p:sp>
    </p:spTree>
    <p:extLst>
      <p:ext uri="{BB962C8B-B14F-4D97-AF65-F5344CB8AC3E}">
        <p14:creationId xmlns:p14="http://schemas.microsoft.com/office/powerpoint/2010/main" val="309431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40BBFB-C8D4-46C4-B2F3-9752988B3FDE}"/>
              </a:ext>
            </a:extLst>
          </p:cNvPr>
          <p:cNvSpPr>
            <a:spLocks noGrp="1"/>
          </p:cNvSpPr>
          <p:nvPr>
            <p:ph idx="1"/>
          </p:nvPr>
        </p:nvSpPr>
        <p:spPr>
          <a:xfrm>
            <a:off x="609599" y="685800"/>
            <a:ext cx="6347714" cy="5355563"/>
          </a:xfrm>
        </p:spPr>
        <p:txBody>
          <a:bodyPr/>
          <a:lstStyle/>
          <a:p>
            <a:pPr algn="just"/>
            <a:r>
              <a:rPr lang="en-US" b="1" dirty="0"/>
              <a:t>1. It strengthens the heart.</a:t>
            </a:r>
            <a:r>
              <a:rPr lang="en-US" dirty="0"/>
              <a:t> The heart is a muscle. Like other muscles, its performance improves when it's regularly challenged by </a:t>
            </a:r>
            <a:r>
              <a:rPr lang="en-US" dirty="0">
                <a:hlinkClick r:id="rId2"/>
              </a:rPr>
              <a:t>exercise</a:t>
            </a:r>
            <a:r>
              <a:rPr lang="en-US" dirty="0"/>
              <a:t>. The heart responds to exercise by becoming stronger and more efficient. Strengthening the heart muscle can help ward off heart disease -- the leading cause of death in the United States, </a:t>
            </a:r>
            <a:r>
              <a:rPr lang="en-US" b="1" dirty="0">
                <a:solidFill>
                  <a:srgbClr val="C00000"/>
                </a:solidFill>
              </a:rPr>
              <a:t>according to the U.S. Department of Health and Human Services -- </a:t>
            </a:r>
            <a:r>
              <a:rPr lang="en-US" dirty="0"/>
              <a:t>even in early childhood.</a:t>
            </a:r>
          </a:p>
          <a:p>
            <a:pPr algn="just"/>
            <a:r>
              <a:rPr lang="en-US" b="1" dirty="0"/>
              <a:t>2. It helps keep arteries and veins clear.</a:t>
            </a:r>
            <a:r>
              <a:rPr lang="en-US" dirty="0"/>
              <a:t> Exercise reduces the amount of harmful cholesterol and fats in a person's blood. It increases the flexibility of the walls of blood vessels, and helps to lower blood pressure. This can reduce a person's risk for heart attack and stroke.</a:t>
            </a:r>
          </a:p>
          <a:p>
            <a:endParaRPr lang="en-PK" dirty="0"/>
          </a:p>
        </p:txBody>
      </p:sp>
    </p:spTree>
    <p:extLst>
      <p:ext uri="{BB962C8B-B14F-4D97-AF65-F5344CB8AC3E}">
        <p14:creationId xmlns:p14="http://schemas.microsoft.com/office/powerpoint/2010/main" val="399014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5AC85-3E1E-4A05-9748-6AF4D5DB88D1}"/>
              </a:ext>
            </a:extLst>
          </p:cNvPr>
          <p:cNvSpPr>
            <a:spLocks noGrp="1"/>
          </p:cNvSpPr>
          <p:nvPr>
            <p:ph idx="1"/>
          </p:nvPr>
        </p:nvSpPr>
        <p:spPr>
          <a:xfrm>
            <a:off x="609599" y="609600"/>
            <a:ext cx="6347714" cy="5431763"/>
          </a:xfrm>
        </p:spPr>
        <p:txBody>
          <a:bodyPr>
            <a:normAutofit/>
          </a:bodyPr>
          <a:lstStyle/>
          <a:p>
            <a:pPr algn="just"/>
            <a:r>
              <a:rPr lang="en-US" b="1" dirty="0"/>
              <a:t>3. It strengthens the lungs. </a:t>
            </a:r>
            <a:r>
              <a:rPr lang="en-US" dirty="0"/>
              <a:t>Working hard increases lung capacity, and their efficiency in moving air in and out of the body. As a result, more oxygen is drawn into the body and more carbon dioxide and other waste gases are expelled. Regular exercise helps prevent the decline in oxygen intake that occurs naturally with age or as a result of inactivity.</a:t>
            </a:r>
          </a:p>
          <a:p>
            <a:pPr algn="just"/>
            <a:endParaRPr lang="en-US" dirty="0"/>
          </a:p>
          <a:p>
            <a:pPr algn="just"/>
            <a:r>
              <a:rPr lang="en-US" b="1" dirty="0"/>
              <a:t>4. It reduces blood sugar levels. </a:t>
            </a:r>
            <a:r>
              <a:rPr lang="en-US" dirty="0"/>
              <a:t>Exercise prevents sugar from accumulating in the blood by triggering muscles to take up more glucose from the bloodstream and use it for energy. This can reduce a person's risk of developing diabetes.</a:t>
            </a:r>
          </a:p>
          <a:p>
            <a:endParaRPr lang="en-PK" dirty="0"/>
          </a:p>
        </p:txBody>
      </p:sp>
    </p:spTree>
    <p:extLst>
      <p:ext uri="{BB962C8B-B14F-4D97-AF65-F5344CB8AC3E}">
        <p14:creationId xmlns:p14="http://schemas.microsoft.com/office/powerpoint/2010/main" val="193017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DCB49-3E1D-4233-8B2F-C2FCB7BBAF49}"/>
              </a:ext>
            </a:extLst>
          </p:cNvPr>
          <p:cNvSpPr>
            <a:spLocks noGrp="1"/>
          </p:cNvSpPr>
          <p:nvPr>
            <p:ph idx="1"/>
          </p:nvPr>
        </p:nvSpPr>
        <p:spPr>
          <a:xfrm>
            <a:off x="609599" y="609600"/>
            <a:ext cx="6347714" cy="5431763"/>
          </a:xfrm>
        </p:spPr>
        <p:txBody>
          <a:bodyPr/>
          <a:lstStyle/>
          <a:p>
            <a:pPr algn="just"/>
            <a:r>
              <a:rPr lang="en-US" b="1" dirty="0"/>
              <a:t>5. It controls weight.</a:t>
            </a:r>
            <a:r>
              <a:rPr lang="en-US" dirty="0"/>
              <a:t> When a person is sedentary, he tends to be taking in more calories than are needed. These unused calories accumulate as fat. A person who is physically active may have a deficit of calories, which takes fat away and lowers weight. Lowered weight is good for the heart and can be beneficial in people with diabetes.</a:t>
            </a:r>
          </a:p>
          <a:p>
            <a:pPr algn="just"/>
            <a:r>
              <a:rPr lang="en-US" b="1" dirty="0"/>
              <a:t>6. It strengthens bones.</a:t>
            </a:r>
            <a:r>
              <a:rPr lang="en-US" dirty="0"/>
              <a:t> Just as muscles grow stronger when physically stressed, bones also respond by getting stronger. Exercise increases bone density, which helps prevent osteoporosis.</a:t>
            </a:r>
            <a:endParaRPr lang="en-PK" dirty="0"/>
          </a:p>
        </p:txBody>
      </p:sp>
    </p:spTree>
    <p:extLst>
      <p:ext uri="{BB962C8B-B14F-4D97-AF65-F5344CB8AC3E}">
        <p14:creationId xmlns:p14="http://schemas.microsoft.com/office/powerpoint/2010/main" val="258194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21063-64A1-4D4D-AEAA-B600E8751F40}"/>
              </a:ext>
            </a:extLst>
          </p:cNvPr>
          <p:cNvSpPr>
            <a:spLocks noGrp="1"/>
          </p:cNvSpPr>
          <p:nvPr>
            <p:ph idx="1"/>
          </p:nvPr>
        </p:nvSpPr>
        <p:spPr>
          <a:xfrm>
            <a:off x="609599" y="838200"/>
            <a:ext cx="6347714" cy="5203163"/>
          </a:xfrm>
        </p:spPr>
        <p:txBody>
          <a:bodyPr/>
          <a:lstStyle/>
          <a:p>
            <a:pPr algn="just"/>
            <a:r>
              <a:rPr lang="en-US" b="1" dirty="0"/>
              <a:t>7. It helps prevent cancer.</a:t>
            </a:r>
            <a:r>
              <a:rPr lang="en-US" dirty="0"/>
              <a:t> People who exercise regularly have lower incidences of cancer. The cancers most affected include colon, prostate, uterine, and breast cancers.</a:t>
            </a:r>
          </a:p>
          <a:p>
            <a:pPr algn="just"/>
            <a:r>
              <a:rPr lang="en-US" b="1" dirty="0"/>
              <a:t>8. It regulates blood pressure.</a:t>
            </a:r>
            <a:r>
              <a:rPr lang="en-US" dirty="0"/>
              <a:t> Exercise has been shown to reduce stress levels. As the levels of stress in a person's body subsides, his blood pressure and his risk for heart disease decline.</a:t>
            </a:r>
          </a:p>
          <a:p>
            <a:pPr algn="just"/>
            <a:r>
              <a:rPr lang="en-US" b="1" dirty="0"/>
              <a:t>9. It improves energy levels.</a:t>
            </a:r>
            <a:r>
              <a:rPr lang="en-US" dirty="0"/>
              <a:t> Regular exercise often makes people feel more energetic, allows them to be more active.</a:t>
            </a:r>
          </a:p>
          <a:p>
            <a:endParaRPr lang="en-PK" dirty="0"/>
          </a:p>
        </p:txBody>
      </p:sp>
    </p:spTree>
    <p:extLst>
      <p:ext uri="{BB962C8B-B14F-4D97-AF65-F5344CB8AC3E}">
        <p14:creationId xmlns:p14="http://schemas.microsoft.com/office/powerpoint/2010/main" val="5254862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99</TotalTime>
  <Words>368</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Times New Roman</vt:lpstr>
      <vt:lpstr>Trebuchet MS</vt:lpstr>
      <vt:lpstr>Wingdings 3</vt:lpstr>
      <vt:lpstr>Facet</vt:lpstr>
      <vt:lpstr>Biological Interpretation of Physical Education </vt:lpstr>
      <vt:lpstr>PowerPoint Presentation</vt:lpstr>
      <vt:lpstr>PowerPoint Presentation</vt:lpstr>
      <vt:lpstr>PowerPoint Presentation</vt:lpstr>
      <vt:lpstr>Research finding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18PCTB21</dc:creator>
  <cp:lastModifiedBy>sweet sisterz</cp:lastModifiedBy>
  <cp:revision>13</cp:revision>
  <dcterms:created xsi:type="dcterms:W3CDTF">2006-08-16T00:00:00Z</dcterms:created>
  <dcterms:modified xsi:type="dcterms:W3CDTF">2019-01-26T11:34:28Z</dcterms:modified>
</cp:coreProperties>
</file>